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2" r:id="rId4"/>
    <p:sldId id="263" r:id="rId5"/>
    <p:sldId id="261" r:id="rId6"/>
    <p:sldId id="264" r:id="rId7"/>
    <p:sldId id="259" r:id="rId8"/>
    <p:sldId id="257" r:id="rId9"/>
    <p:sldId id="268" r:id="rId10"/>
    <p:sldId id="266" r:id="rId11"/>
    <p:sldId id="267" r:id="rId12"/>
    <p:sldId id="269" r:id="rId13"/>
    <p:sldId id="270" r:id="rId14"/>
    <p:sldId id="271" r:id="rId15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SUIT" pitchFamily="2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8F5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52"/>
    <p:restoredTop sz="94663"/>
  </p:normalViewPr>
  <p:slideViewPr>
    <p:cSldViewPr snapToGrid="0" snapToObjects="1">
      <p:cViewPr>
        <p:scale>
          <a:sx n="101" d="100"/>
          <a:sy n="101" d="100"/>
        </p:scale>
        <p:origin x="118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DC4C8-B80C-D248-86DD-FDA6599E6E7D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8F256-1778-E144-940B-651E10D84C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562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431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60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82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47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99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77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479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535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358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8F256-1778-E144-940B-651E10D84C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3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7E759-6D3A-9B49-92D4-5D7EDE69E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1C778B-31F3-2D4F-9B8D-404A0BA5B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8CFC8-D7D8-AE42-ABA3-E7FF7899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4D24C-D8E7-4142-AFD5-BF9E05E7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2B330-1FEF-A841-AB5D-F585FBD2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14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594A8-0634-F14D-8A65-E9EE3D08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80661E-1582-FE4B-ADAD-2DA29F168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917D0-CA97-2249-83AA-7B8698C7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184680-89F7-634F-8114-E80D59BE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56A030-0589-3A42-AC0A-D93423807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640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94AC0C-E47F-DA41-8FD1-191C4E959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6F79F4-AB89-684F-AF79-A90B520A7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A6C23F-E16E-6646-9C3C-F5EB430F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939A67-ECC1-994B-975D-8A6F89E0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B64C0-4CE2-8A45-B321-CD8B375F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56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F7C6D-4182-C544-909F-5214BDC6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C1F12-9A66-8742-A95F-61A5C7B19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1EE6DA-C505-5944-9338-76859180C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45E4E-5D00-D243-AC1B-84BCDFB2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C875DC-075A-6841-AD96-BB74F1F5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65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3AC70-5E1F-EA49-B7A7-E4EABCE4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8FE6E7-A951-5247-B8DB-7341AF785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F38DD8-8AD8-3544-9632-F5411C0F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52C610-40B6-8C4F-94A4-66154007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2730C-782E-9040-88D8-532AB9CE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33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48DB0-8D1E-7142-8F8B-486FAF50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997A0A-CF86-1A45-9083-FFC2733C0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EED1A0-129E-BB48-90AC-472B63DC1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5487C-1CCF-3B4C-8B99-F57FD3E5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4564B6-D901-8040-97C4-AE04598D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CA88D1-D0FA-7C44-A282-6630D540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43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9BFCA-33C0-034D-82D5-5EDDE1F4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ACC37-7293-3F4A-85D9-5722DA5EC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F8396A-6634-E24E-9566-5FBF4A67E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8D9333-A59E-3F41-93B1-2E7D01C9A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8E2EC3-AB77-724F-8657-F1A82B53FD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A99D15-509C-384F-B785-EE0A60F0C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7B48B0-DCEC-7A48-8E6F-C6706EED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17CE22-A97D-9E42-9989-5C77CC96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8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0A5C3-BF4F-454B-8827-A1941830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0AC5CF-E00C-BC41-AD68-AED0C9EF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1CA81F-714E-9F41-915B-EBE251B9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F7474C-C2EC-8840-9F9B-157FB148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ADA4EF-57D2-CB45-9783-08B279F4B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69B94C-9861-7545-8917-F1E4DE725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C16B07-462E-3541-86D5-C85495BE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92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AF93E-164F-C14B-AF09-DACAE081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6D81D-18B6-814C-9137-C59A32D3E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2A7FC-D3DD-CD4C-8933-6BC0E4350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EE69F1-463D-D447-AE66-DC2009B5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1ACEA2-F77F-294B-A00F-30401AEF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B3F425-6953-844E-AB2E-1132D601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89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93AB7-5572-804E-BCAD-77C932AF0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E0D1DC-07F4-F249-8E16-BC98A1FD1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0E1353-A240-9D4D-A398-4AF4DCE34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6027AF-4ECB-0146-AC10-600E7469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244F6-EB3C-F64A-869D-6AF367CC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A6513-DEC5-334B-A365-E8578AE2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33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0E473C-3DE8-F54A-AE58-C3A026290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D3078-AA61-5841-8E79-F13F0401A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48AC7-8D44-F941-9B68-F86E3FF7B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46AB5-D014-A147-9A4A-7716C2C4E199}" type="datetimeFigureOut">
              <a:rPr kumimoji="1" lang="ko-KR" altLang="en-US" smtClean="0"/>
              <a:t>2022. 2. 11.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58009-70E2-974B-B01E-FEECE88DD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E5193-8DA9-2040-BB7E-25DA83073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A38A-2C6B-0546-A4E1-302AB5F22E2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94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1C1287-7C0C-CA48-916D-8BCFC822D769}"/>
              </a:ext>
            </a:extLst>
          </p:cNvPr>
          <p:cNvSpPr txBox="1"/>
          <p:nvPr/>
        </p:nvSpPr>
        <p:spPr>
          <a:xfrm>
            <a:off x="966510" y="511278"/>
            <a:ext cx="41983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600" b="1" dirty="0">
                <a:latin typeface="SUIT" pitchFamily="2" charset="-127"/>
                <a:ea typeface="SUIT" pitchFamily="2" charset="-127"/>
              </a:rPr>
              <a:t>코드리뷰  가이드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47DEE-021D-FB45-BC13-04DAC67AA3DF}"/>
              </a:ext>
            </a:extLst>
          </p:cNvPr>
          <p:cNvSpPr txBox="1"/>
          <p:nvPr/>
        </p:nvSpPr>
        <p:spPr>
          <a:xfrm>
            <a:off x="7695915" y="5242487"/>
            <a:ext cx="41983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dirty="0">
                <a:latin typeface="SUIT" pitchFamily="2" charset="-127"/>
                <a:ea typeface="SUIT" pitchFamily="2" charset="-127"/>
              </a:rPr>
              <a:t>SGS DevCamp </a:t>
            </a:r>
            <a:r>
              <a:rPr kumimoji="1" lang="ko-KR" altLang="en-US" dirty="0">
                <a:latin typeface="SUIT" pitchFamily="2" charset="-127"/>
                <a:ea typeface="SUIT" pitchFamily="2" charset="-127"/>
              </a:rPr>
              <a:t>인턴</a:t>
            </a:r>
            <a:endParaRPr kumimoji="1" lang="en-US" altLang="ko-KR" dirty="0">
              <a:latin typeface="SUIT" pitchFamily="2" charset="-127"/>
              <a:ea typeface="SUIT" pitchFamily="2" charset="-127"/>
            </a:endParaRPr>
          </a:p>
          <a:p>
            <a:pPr algn="r"/>
            <a:r>
              <a:rPr kumimoji="1" lang="en-US" altLang="ko-KR" dirty="0">
                <a:latin typeface="SUIT" pitchFamily="2" charset="-127"/>
                <a:ea typeface="SUIT" pitchFamily="2" charset="-127"/>
              </a:rPr>
              <a:t>Streaming Gate</a:t>
            </a:r>
            <a:r>
              <a:rPr kumimoji="1" lang="ko-KR" altLang="en-US" dirty="0">
                <a:latin typeface="SUIT" pitchFamily="2" charset="-127"/>
                <a:ea typeface="SUIT" pitchFamily="2" charset="-127"/>
              </a:rPr>
              <a:t>팀</a:t>
            </a:r>
            <a:r>
              <a:rPr kumimoji="1" lang="en-US" altLang="ko-KR" dirty="0">
                <a:latin typeface="SUIT" pitchFamily="2" charset="-127"/>
                <a:ea typeface="SUIT" pitchFamily="2" charset="-127"/>
              </a:rPr>
              <a:t> |</a:t>
            </a:r>
            <a:r>
              <a:rPr kumimoji="1" lang="ko-KR" altLang="en-US" dirty="0">
                <a:latin typeface="SUIT" pitchFamily="2" charset="-127"/>
                <a:ea typeface="SUIT" pitchFamily="2" charset="-127"/>
              </a:rPr>
              <a:t>  </a:t>
            </a:r>
            <a:r>
              <a:rPr kumimoji="1" lang="en-US" altLang="ko-KR" dirty="0">
                <a:latin typeface="SUIT" pitchFamily="2" charset="-127"/>
                <a:ea typeface="SUIT" pitchFamily="2" charset="-127"/>
              </a:rPr>
              <a:t>iOS</a:t>
            </a:r>
          </a:p>
          <a:p>
            <a:pPr algn="r"/>
            <a:endParaRPr kumimoji="1" lang="en-US" altLang="ko-KR" dirty="0">
              <a:latin typeface="SUIT" pitchFamily="2" charset="-127"/>
              <a:ea typeface="SUIT" pitchFamily="2" charset="-127"/>
            </a:endParaRPr>
          </a:p>
          <a:p>
            <a:pPr algn="r"/>
            <a:r>
              <a:rPr kumimoji="1" lang="ko-KR" altLang="en-US" sz="2400" dirty="0">
                <a:latin typeface="SUIT" pitchFamily="2" charset="-127"/>
                <a:ea typeface="SUIT" pitchFamily="2" charset="-127"/>
              </a:rPr>
              <a:t>서채희</a:t>
            </a:r>
            <a:endParaRPr kumimoji="1" lang="en-US" altLang="ko-KR" sz="24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466EEC-C4AC-654D-9029-78A59C88E5FA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68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38A4A1-BA89-6945-A973-7AA7241A85F5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2B39D-167A-F340-986B-68B18126537A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46C912D-4986-1F43-9A2A-EE727024BD9E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603F38-C613-A945-8ADF-E2800B0063FE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비디오 플레이어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8824E-571A-4C47-A6A7-25A110D06B09}"/>
              </a:ext>
            </a:extLst>
          </p:cNvPr>
          <p:cNvSpPr txBox="1"/>
          <p:nvPr/>
        </p:nvSpPr>
        <p:spPr>
          <a:xfrm>
            <a:off x="1628596" y="2066979"/>
            <a:ext cx="8178595" cy="272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홈탭에서 스크롤이 끝난 시점의 화면 중앙에 위치한 비디오가 자동으로 재생되도록 함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제스처 인식을 통해서 총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3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가지 크기의 플레이어를 제공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소형 플레이어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 (portrait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모드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–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화면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하단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기본 플레이어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(portrait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모드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-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전체 화면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최대화 플레이어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(landscape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모드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-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전체 화면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좌우 더블 탭 동작을 통해서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10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초 단위 이동 제공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소형 플레이어를 제외한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2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가지 크기의 플레이어에서 모두 사용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DDA56-F549-D046-B915-A2565EC48ED4}"/>
              </a:ext>
            </a:extLst>
          </p:cNvPr>
          <p:cNvSpPr txBox="1"/>
          <p:nvPr/>
        </p:nvSpPr>
        <p:spPr>
          <a:xfrm>
            <a:off x="975453" y="1467138"/>
            <a:ext cx="972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자동 재생과 제스처 인식을 통해서 만족스러운 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UX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를 가진 비디오 플레이어 제작</a:t>
            </a:r>
          </a:p>
        </p:txBody>
      </p:sp>
    </p:spTree>
    <p:extLst>
      <p:ext uri="{BB962C8B-B14F-4D97-AF65-F5344CB8AC3E}">
        <p14:creationId xmlns:p14="http://schemas.microsoft.com/office/powerpoint/2010/main" val="37420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38A4A1-BA89-6945-A973-7AA7241A85F5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2B39D-167A-F340-986B-68B18126537A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46C912D-4986-1F43-9A2A-EE727024BD9E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603F38-C613-A945-8ADF-E2800B0063FE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비디오 플레이어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DDA56-F549-D046-B915-A2565EC48ED4}"/>
              </a:ext>
            </a:extLst>
          </p:cNvPr>
          <p:cNvSpPr txBox="1"/>
          <p:nvPr/>
        </p:nvSpPr>
        <p:spPr>
          <a:xfrm>
            <a:off x="7024860" y="2976858"/>
            <a:ext cx="359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스크롤에 따른 자동 재생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/>
              <a:t>scrollViewDidEndDecelerating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시점에 영상 자동 재생</a:t>
            </a:r>
            <a:endParaRPr lang="en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BF67E0-4C7D-EC4B-A874-FF1E88166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87" y="1739007"/>
            <a:ext cx="2002244" cy="4329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6E3598-60FB-C64F-B8A6-B80FD9027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104" y="1602533"/>
            <a:ext cx="2904248" cy="4846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A39A15-CAF8-774C-8F34-DB50E88FFFE5}"/>
              </a:ext>
            </a:extLst>
          </p:cNvPr>
          <p:cNvSpPr txBox="1"/>
          <p:nvPr/>
        </p:nvSpPr>
        <p:spPr>
          <a:xfrm>
            <a:off x="4255716" y="6247578"/>
            <a:ext cx="200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*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gif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이미지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SUIT" pitchFamily="2" charset="-127"/>
              <a:ea typeface="SUI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179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38A4A1-BA89-6945-A973-7AA7241A85F5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2B39D-167A-F340-986B-68B18126537A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46C912D-4986-1F43-9A2A-EE727024BD9E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603F38-C613-A945-8ADF-E2800B0063FE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비디오 플레이어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DDA56-F549-D046-B915-A2565EC48ED4}"/>
              </a:ext>
            </a:extLst>
          </p:cNvPr>
          <p:cNvSpPr txBox="1"/>
          <p:nvPr/>
        </p:nvSpPr>
        <p:spPr>
          <a:xfrm>
            <a:off x="9456229" y="3262064"/>
            <a:ext cx="224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제스처 인식을 통한 플레이어 모드 전환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CA71902-07CC-1349-B1D1-108F49A5D725}"/>
              </a:ext>
            </a:extLst>
          </p:cNvPr>
          <p:cNvGrpSpPr/>
          <p:nvPr/>
        </p:nvGrpSpPr>
        <p:grpSpPr>
          <a:xfrm>
            <a:off x="1039912" y="1408764"/>
            <a:ext cx="2904248" cy="4846857"/>
            <a:chOff x="1326839" y="1484967"/>
            <a:chExt cx="2904248" cy="4846857"/>
          </a:xfrm>
        </p:grpSpPr>
        <p:pic>
          <p:nvPicPr>
            <p:cNvPr id="8" name="그림 7" descr="텍스트, 고양이, 하얀색, 스크린샷이(가) 표시된 사진&#10;&#10;자동 생성된 설명">
              <a:extLst>
                <a:ext uri="{FF2B5EF4-FFF2-40B4-BE49-F238E27FC236}">
                  <a16:creationId xmlns:a16="http://schemas.microsoft.com/office/drawing/2014/main" id="{9CC0865F-E156-E849-988A-6F029543A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2833" y="1609939"/>
              <a:ext cx="2010359" cy="434672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6E3598-60FB-C64F-B8A6-B80FD9027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839" y="1484967"/>
              <a:ext cx="2904248" cy="484685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B4F687C-8C70-7741-BA9A-B1EBB8EB6D00}"/>
              </a:ext>
            </a:extLst>
          </p:cNvPr>
          <p:cNvGrpSpPr/>
          <p:nvPr/>
        </p:nvGrpSpPr>
        <p:grpSpPr>
          <a:xfrm>
            <a:off x="3795946" y="1408764"/>
            <a:ext cx="2904248" cy="4846857"/>
            <a:chOff x="4017787" y="1484967"/>
            <a:chExt cx="2904248" cy="48468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F2ED145-7326-264D-B1B5-474AFAA87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1733" y="1630258"/>
              <a:ext cx="2000961" cy="432640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F1357A-E627-364F-B0F0-1580A8F0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7787" y="1484967"/>
              <a:ext cx="2904248" cy="484685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00CDE8-D428-534E-92AD-F9056683CB04}"/>
              </a:ext>
            </a:extLst>
          </p:cNvPr>
          <p:cNvGrpSpPr/>
          <p:nvPr/>
        </p:nvGrpSpPr>
        <p:grpSpPr>
          <a:xfrm>
            <a:off x="6551981" y="1408764"/>
            <a:ext cx="2904248" cy="4846857"/>
            <a:chOff x="6551981" y="1484967"/>
            <a:chExt cx="2904248" cy="484685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50B5B21-757D-ED40-BC27-F3769A53F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2994" y="1640418"/>
              <a:ext cx="1988285" cy="429899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3CE30BD-CA53-C04F-A638-99BC88AFA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1981" y="1484967"/>
              <a:ext cx="2904248" cy="484685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0039B3-2524-934E-A7EC-38A61DFE1AD3}"/>
              </a:ext>
            </a:extLst>
          </p:cNvPr>
          <p:cNvSpPr txBox="1"/>
          <p:nvPr/>
        </p:nvSpPr>
        <p:spPr>
          <a:xfrm>
            <a:off x="1455907" y="6101781"/>
            <a:ext cx="20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UIT" pitchFamily="2" charset="-127"/>
                <a:ea typeface="SUIT" pitchFamily="2" charset="-127"/>
              </a:rPr>
              <a:t>기본 플레이어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A4A29-D2FB-1F46-89D4-0ABEFC8C8C1A}"/>
              </a:ext>
            </a:extLst>
          </p:cNvPr>
          <p:cNvSpPr txBox="1"/>
          <p:nvPr/>
        </p:nvSpPr>
        <p:spPr>
          <a:xfrm>
            <a:off x="4223465" y="6101781"/>
            <a:ext cx="200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UIT" pitchFamily="2" charset="-127"/>
                <a:ea typeface="SUIT" pitchFamily="2" charset="-127"/>
              </a:rPr>
              <a:t>소형 플레이어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992A1F-9DAD-CF4B-8862-903933B32E1D}"/>
              </a:ext>
            </a:extLst>
          </p:cNvPr>
          <p:cNvSpPr txBox="1"/>
          <p:nvPr/>
        </p:nvSpPr>
        <p:spPr>
          <a:xfrm>
            <a:off x="6979499" y="6101781"/>
            <a:ext cx="198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UIT" pitchFamily="2" charset="-127"/>
                <a:ea typeface="SUIT" pitchFamily="2" charset="-127"/>
              </a:rPr>
              <a:t>최대화 플레이어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412F07-CC12-C743-87DF-763E41C619D9}"/>
              </a:ext>
            </a:extLst>
          </p:cNvPr>
          <p:cNvSpPr txBox="1"/>
          <p:nvPr/>
        </p:nvSpPr>
        <p:spPr>
          <a:xfrm>
            <a:off x="1449836" y="6412466"/>
            <a:ext cx="200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*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gif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이미지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SUIT" pitchFamily="2" charset="-127"/>
              <a:ea typeface="SUI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7E4EE3-9FFD-494B-82E2-2F823696C78A}"/>
              </a:ext>
            </a:extLst>
          </p:cNvPr>
          <p:cNvSpPr txBox="1"/>
          <p:nvPr/>
        </p:nvSpPr>
        <p:spPr>
          <a:xfrm>
            <a:off x="4203922" y="6412466"/>
            <a:ext cx="200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*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gif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이미지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SUIT" pitchFamily="2" charset="-127"/>
              <a:ea typeface="SUI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74B83B-2013-574D-89C2-714A1DAECB78}"/>
              </a:ext>
            </a:extLst>
          </p:cNvPr>
          <p:cNvSpPr txBox="1"/>
          <p:nvPr/>
        </p:nvSpPr>
        <p:spPr>
          <a:xfrm>
            <a:off x="7066865" y="6412466"/>
            <a:ext cx="200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*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gif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이미지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SUIT" pitchFamily="2" charset="-127"/>
              <a:ea typeface="SUI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704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894764E-BD48-C346-8E65-3C56720C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019" y="1616204"/>
            <a:ext cx="2001400" cy="43273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6E3598-60FB-C64F-B8A6-B80FD9027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34" y="1484966"/>
            <a:ext cx="2904248" cy="48468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838A4A1-BA89-6945-A973-7AA7241A85F5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2B39D-167A-F340-986B-68B18126537A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46C912D-4986-1F43-9A2A-EE727024BD9E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603F38-C613-A945-8ADF-E2800B0063FE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비디오 플레이어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DDA56-F549-D046-B915-A2565EC48ED4}"/>
              </a:ext>
            </a:extLst>
          </p:cNvPr>
          <p:cNvSpPr txBox="1"/>
          <p:nvPr/>
        </p:nvSpPr>
        <p:spPr>
          <a:xfrm>
            <a:off x="7740622" y="3262063"/>
            <a:ext cx="224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더블탭을 통한 영상 시청 시점 이동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F021BC-7E63-0941-9961-1F618974D2ED}"/>
              </a:ext>
            </a:extLst>
          </p:cNvPr>
          <p:cNvSpPr txBox="1"/>
          <p:nvPr/>
        </p:nvSpPr>
        <p:spPr>
          <a:xfrm>
            <a:off x="4932395" y="6124642"/>
            <a:ext cx="2007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*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gif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SUIT" pitchFamily="2" charset="-127"/>
                <a:ea typeface="SUIT" pitchFamily="2" charset="-127"/>
              </a:rPr>
              <a:t>이미지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SUIT" pitchFamily="2" charset="-127"/>
              <a:ea typeface="SUI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5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466EEC-C4AC-654D-9029-78A59C88E5FA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C1287-7C0C-CA48-916D-8BCFC822D769}"/>
              </a:ext>
            </a:extLst>
          </p:cNvPr>
          <p:cNvSpPr txBox="1"/>
          <p:nvPr/>
        </p:nvSpPr>
        <p:spPr>
          <a:xfrm>
            <a:off x="3996812" y="3013501"/>
            <a:ext cx="4198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latin typeface="SUIT" pitchFamily="2" charset="-127"/>
                <a:ea typeface="SUIT" pitchFamily="2" charset="-127"/>
              </a:rPr>
              <a:t>감사합니다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455575B-AD88-6846-8024-B7A5E947CC68}"/>
              </a:ext>
            </a:extLst>
          </p:cNvPr>
          <p:cNvCxnSpPr>
            <a:cxnSpLocks/>
          </p:cNvCxnSpPr>
          <p:nvPr/>
        </p:nvCxnSpPr>
        <p:spPr>
          <a:xfrm>
            <a:off x="4724152" y="3840896"/>
            <a:ext cx="274369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6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7D1B9B15-130E-F44D-963B-089B2C4F0CE0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816DD04-8691-3246-858C-A7E7EE19AB02}"/>
              </a:ext>
            </a:extLst>
          </p:cNvPr>
          <p:cNvSpPr txBox="1"/>
          <p:nvPr/>
        </p:nvSpPr>
        <p:spPr>
          <a:xfrm>
            <a:off x="1891439" y="1239013"/>
            <a:ext cx="3772792" cy="558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Swift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StarScream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URLSession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>
                <a:effectLst/>
              </a:rPr>
              <a:t>StompClientLib</a:t>
            </a:r>
            <a:endParaRPr kumimoji="1" lang="en-US" altLang="ko-KR" sz="2000" dirty="0">
              <a:latin typeface="SUIT" pitchFamily="2" charset="-127"/>
              <a:ea typeface="SUIT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WebRTC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mediasoup-ios-client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Combine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UIStoryboard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UIKit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Figma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SUIT" pitchFamily="2" charset="-127"/>
                <a:ea typeface="SUIT" pitchFamily="2" charset="-127"/>
              </a:rPr>
              <a:t>SwiftyJSON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C1287-7C0C-CA48-916D-8BCFC822D769}"/>
              </a:ext>
            </a:extLst>
          </p:cNvPr>
          <p:cNvSpPr txBox="1"/>
          <p:nvPr/>
        </p:nvSpPr>
        <p:spPr>
          <a:xfrm>
            <a:off x="642026" y="281391"/>
            <a:ext cx="4198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1.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기술 스택</a:t>
            </a:r>
          </a:p>
        </p:txBody>
      </p: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9319603B-F571-1B49-ACA2-03FFECB68D7B}"/>
              </a:ext>
            </a:extLst>
          </p:cNvPr>
          <p:cNvCxnSpPr>
            <a:cxnSpLocks/>
          </p:cNvCxnSpPr>
          <p:nvPr/>
        </p:nvCxnSpPr>
        <p:spPr>
          <a:xfrm>
            <a:off x="713420" y="989277"/>
            <a:ext cx="24216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28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02D7D9-C543-994F-A596-4F7A2449DBF6}"/>
              </a:ext>
            </a:extLst>
          </p:cNvPr>
          <p:cNvGrpSpPr/>
          <p:nvPr/>
        </p:nvGrpSpPr>
        <p:grpSpPr>
          <a:xfrm>
            <a:off x="3361828" y="1315453"/>
            <a:ext cx="8097107" cy="5421469"/>
            <a:chOff x="3508641" y="1144485"/>
            <a:chExt cx="8097107" cy="5421469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CC5AA46-F4C5-1A46-960B-501695ED1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05"/>
            <a:stretch/>
          </p:blipFill>
          <p:spPr>
            <a:xfrm>
              <a:off x="3508641" y="1144485"/>
              <a:ext cx="4615808" cy="54214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F60DE0-80B4-924D-B139-C18AD48E6ED0}"/>
                </a:ext>
              </a:extLst>
            </p:cNvPr>
            <p:cNvSpPr txBox="1"/>
            <p:nvPr/>
          </p:nvSpPr>
          <p:spPr>
            <a:xfrm>
              <a:off x="8591365" y="1747433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서버 통신 폴더</a:t>
              </a:r>
            </a:p>
          </p:txBody>
        </p:sp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7B92B375-C3EB-FC45-BF13-EDD06D146FF3}"/>
                </a:ext>
              </a:extLst>
            </p:cNvPr>
            <p:cNvCxnSpPr>
              <a:cxnSpLocks/>
            </p:cNvCxnSpPr>
            <p:nvPr/>
          </p:nvCxnSpPr>
          <p:spPr>
            <a:xfrm>
              <a:off x="4670515" y="1878238"/>
              <a:ext cx="391522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06884B-3079-704A-81FB-6D242CF8E4F4}"/>
                </a:ext>
              </a:extLst>
            </p:cNvPr>
            <p:cNvSpPr txBox="1"/>
            <p:nvPr/>
          </p:nvSpPr>
          <p:spPr>
            <a:xfrm>
              <a:off x="8591365" y="2144343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에러 코드 및 파싱 함수</a:t>
              </a:r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7D536178-B48C-5444-AF90-6781341227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7920" y="2275148"/>
              <a:ext cx="1817818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E84CF2-78EC-604B-A529-81C1EA61353A}"/>
                </a:ext>
              </a:extLst>
            </p:cNvPr>
            <p:cNvSpPr txBox="1"/>
            <p:nvPr/>
          </p:nvSpPr>
          <p:spPr>
            <a:xfrm>
              <a:off x="8591365" y="2738983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WebRTC(Mediasoup) 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통신</a:t>
              </a:r>
            </a:p>
          </p:txBody>
        </p: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842B1856-F7DB-DD4A-BF15-F84F61DC1444}"/>
                </a:ext>
              </a:extLst>
            </p:cNvPr>
            <p:cNvCxnSpPr>
              <a:cxnSpLocks/>
            </p:cNvCxnSpPr>
            <p:nvPr/>
          </p:nvCxnSpPr>
          <p:spPr>
            <a:xfrm>
              <a:off x="5299165" y="2869788"/>
              <a:ext cx="328657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61CCF7-2245-A541-82E6-C8F735FD45E4}"/>
                </a:ext>
              </a:extLst>
            </p:cNvPr>
            <p:cNvSpPr txBox="1"/>
            <p:nvPr/>
          </p:nvSpPr>
          <p:spPr>
            <a:xfrm>
              <a:off x="8591365" y="2957766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통신 결과 처리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 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로직</a:t>
              </a:r>
            </a:p>
          </p:txBody>
        </p: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C9D82D47-ED01-EA44-BCED-92CDAE0EBC5B}"/>
                </a:ext>
              </a:extLst>
            </p:cNvPr>
            <p:cNvCxnSpPr>
              <a:cxnSpLocks/>
            </p:cNvCxnSpPr>
            <p:nvPr/>
          </p:nvCxnSpPr>
          <p:spPr>
            <a:xfrm>
              <a:off x="6979375" y="3088571"/>
              <a:ext cx="160636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68CF16-F0CD-904B-80B1-8EB54A8E76D5}"/>
                </a:ext>
              </a:extLst>
            </p:cNvPr>
            <p:cNvSpPr txBox="1"/>
            <p:nvPr/>
          </p:nvSpPr>
          <p:spPr>
            <a:xfrm>
              <a:off x="8591365" y="3956312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화면 폴더</a:t>
              </a:r>
            </a:p>
          </p:txBody>
        </p: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B40EFF0B-9A6E-E343-8931-44E208087C4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720" y="4087117"/>
              <a:ext cx="3418018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20240FB-AA01-144F-8490-16C9FA5BC17A}"/>
                </a:ext>
              </a:extLst>
            </p:cNvPr>
            <p:cNvSpPr txBox="1"/>
            <p:nvPr/>
          </p:nvSpPr>
          <p:spPr>
            <a:xfrm>
              <a:off x="8591365" y="4356359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생성 탭 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(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하위탭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)</a:t>
              </a:r>
              <a:endParaRPr kumimoji="1" lang="ko-KR" altLang="en-US" sz="1100" dirty="0">
                <a:latin typeface="SUIT" pitchFamily="2" charset="-127"/>
                <a:ea typeface="SUIT" pitchFamily="2" charset="-127"/>
              </a:endParaRPr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52F0F8D4-FB29-1C42-8C04-6AACE79986B9}"/>
                </a:ext>
              </a:extLst>
            </p:cNvPr>
            <p:cNvCxnSpPr>
              <a:cxnSpLocks/>
            </p:cNvCxnSpPr>
            <p:nvPr/>
          </p:nvCxnSpPr>
          <p:spPr>
            <a:xfrm>
              <a:off x="5299165" y="4487164"/>
              <a:ext cx="328657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7BEE74-A31F-F64F-8B1A-A243DDC83021}"/>
                </a:ext>
              </a:extLst>
            </p:cNvPr>
            <p:cNvSpPr txBox="1"/>
            <p:nvPr/>
          </p:nvSpPr>
          <p:spPr>
            <a:xfrm>
              <a:off x="8591365" y="4556032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커스텀 탭 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(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탭바 컨트롤러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)</a:t>
              </a:r>
              <a:endParaRPr kumimoji="1" lang="ko-KR" altLang="en-US" sz="1100" dirty="0">
                <a:latin typeface="SUIT" pitchFamily="2" charset="-127"/>
                <a:ea typeface="SUIT" pitchFamily="2" charset="-127"/>
              </a:endParaRPr>
            </a:p>
          </p:txBody>
        </p: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EEB9942-3EAA-FA42-9CB2-8E8293760A8B}"/>
                </a:ext>
              </a:extLst>
            </p:cNvPr>
            <p:cNvCxnSpPr>
              <a:cxnSpLocks/>
            </p:cNvCxnSpPr>
            <p:nvPr/>
          </p:nvCxnSpPr>
          <p:spPr>
            <a:xfrm>
              <a:off x="5299165" y="4686837"/>
              <a:ext cx="328657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E590D6-DF1F-DB47-8CBF-390FBD7DD5AB}"/>
                </a:ext>
              </a:extLst>
            </p:cNvPr>
            <p:cNvSpPr txBox="1"/>
            <p:nvPr/>
          </p:nvSpPr>
          <p:spPr>
            <a:xfrm>
              <a:off x="8591365" y="4755705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Helper, Manager, Coordinator, Extension</a:t>
              </a:r>
              <a:endParaRPr kumimoji="1" lang="ko-KR" altLang="en-US" sz="1100" dirty="0">
                <a:latin typeface="SUIT" pitchFamily="2" charset="-127"/>
                <a:ea typeface="SUIT" pitchFamily="2" charset="-127"/>
              </a:endParaRPr>
            </a:p>
          </p:txBody>
        </p: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6BDE0571-7C74-D745-BF81-605E4BCE7C36}"/>
                </a:ext>
              </a:extLst>
            </p:cNvPr>
            <p:cNvCxnSpPr>
              <a:cxnSpLocks/>
            </p:cNvCxnSpPr>
            <p:nvPr/>
          </p:nvCxnSpPr>
          <p:spPr>
            <a:xfrm>
              <a:off x="4979125" y="4886510"/>
              <a:ext cx="360661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9EAED8-F0BF-9E44-836A-223ADE89878A}"/>
                </a:ext>
              </a:extLst>
            </p:cNvPr>
            <p:cNvSpPr txBox="1"/>
            <p:nvPr/>
          </p:nvSpPr>
          <p:spPr>
            <a:xfrm>
              <a:off x="8591365" y="5358799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마이페이지 탭 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(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하위 탭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)</a:t>
              </a:r>
              <a:endParaRPr kumimoji="1" lang="ko-KR" altLang="en-US" sz="1100" dirty="0">
                <a:latin typeface="SUIT" pitchFamily="2" charset="-127"/>
                <a:ea typeface="SUIT" pitchFamily="2" charset="-127"/>
              </a:endParaRPr>
            </a:p>
          </p:txBody>
        </p: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AA9D57F2-4546-E24D-B87C-D79466EB8657}"/>
                </a:ext>
              </a:extLst>
            </p:cNvPr>
            <p:cNvCxnSpPr>
              <a:cxnSpLocks/>
            </p:cNvCxnSpPr>
            <p:nvPr/>
          </p:nvCxnSpPr>
          <p:spPr>
            <a:xfrm>
              <a:off x="4899115" y="5489604"/>
              <a:ext cx="3686623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2FAA39-69E5-8042-A4FC-9DF89D6E090C}"/>
                </a:ext>
              </a:extLst>
            </p:cNvPr>
            <p:cNvSpPr txBox="1"/>
            <p:nvPr/>
          </p:nvSpPr>
          <p:spPr>
            <a:xfrm>
              <a:off x="8591365" y="6173972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mediasoup-ios-client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 연결 헤더</a:t>
              </a:r>
            </a:p>
          </p:txBody>
        </p: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09F8D5C3-A7EB-3745-96C2-D0E62ACFACD2}"/>
                </a:ext>
              </a:extLst>
            </p:cNvPr>
            <p:cNvCxnSpPr>
              <a:cxnSpLocks/>
            </p:cNvCxnSpPr>
            <p:nvPr/>
          </p:nvCxnSpPr>
          <p:spPr>
            <a:xfrm>
              <a:off x="7805618" y="6304777"/>
              <a:ext cx="780120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F0BBD15-7D1D-D342-8DF1-459C5BF88D21}"/>
                </a:ext>
              </a:extLst>
            </p:cNvPr>
            <p:cNvSpPr txBox="1"/>
            <p:nvPr/>
          </p:nvSpPr>
          <p:spPr>
            <a:xfrm>
              <a:off x="8591365" y="4955379"/>
              <a:ext cx="3014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홈 탭 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(</a:t>
              </a:r>
              <a:r>
                <a:rPr kumimoji="1" lang="ko-KR" altLang="en-US" sz="1100" dirty="0">
                  <a:latin typeface="SUIT" pitchFamily="2" charset="-127"/>
                  <a:ea typeface="SUIT" pitchFamily="2" charset="-127"/>
                </a:rPr>
                <a:t>하위탭</a:t>
              </a:r>
              <a:r>
                <a:rPr kumimoji="1" lang="en-US" altLang="ko-KR" sz="1100" dirty="0">
                  <a:latin typeface="SUIT" pitchFamily="2" charset="-127"/>
                  <a:ea typeface="SUIT" pitchFamily="2" charset="-127"/>
                </a:rPr>
                <a:t>)</a:t>
              </a:r>
              <a:endParaRPr kumimoji="1" lang="ko-KR" altLang="en-US" sz="1100" dirty="0">
                <a:latin typeface="SUIT" pitchFamily="2" charset="-127"/>
                <a:ea typeface="SUIT" pitchFamily="2" charset="-127"/>
              </a:endParaRPr>
            </a:p>
          </p:txBody>
        </p: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BA96C122-7825-B744-B14C-99325947517D}"/>
                </a:ext>
              </a:extLst>
            </p:cNvPr>
            <p:cNvCxnSpPr>
              <a:cxnSpLocks/>
            </p:cNvCxnSpPr>
            <p:nvPr/>
          </p:nvCxnSpPr>
          <p:spPr>
            <a:xfrm>
              <a:off x="5099140" y="5086184"/>
              <a:ext cx="3486598" cy="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41BE6E-762F-C44D-8B5E-FF8C5AA49C44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4314CF-1A92-A743-8009-6A24600D1B15}"/>
              </a:ext>
            </a:extLst>
          </p:cNvPr>
          <p:cNvSpPr txBox="1"/>
          <p:nvPr/>
        </p:nvSpPr>
        <p:spPr>
          <a:xfrm>
            <a:off x="677411" y="284692"/>
            <a:ext cx="4198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2.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디렉토리 구조</a:t>
            </a: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BAB24E44-FE21-FD49-A860-BA9BE5D486B4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34204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1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565150-8D23-4C42-90FE-7F3926255B29}"/>
              </a:ext>
            </a:extLst>
          </p:cNvPr>
          <p:cNvSpPr txBox="1"/>
          <p:nvPr/>
        </p:nvSpPr>
        <p:spPr>
          <a:xfrm>
            <a:off x="1628596" y="2066979"/>
            <a:ext cx="8178595" cy="391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제작 이유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: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자유로운 소형 플레이어 구현을 위해서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전체 화면 플레이어는 하단 탭바보다 위에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(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하단 탭바가 보이지 않게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위치해야 함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제스처를 통해서 위 플레이어를 소형 플레이어로 전환할 경우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하단 탭바가 보이고 그 위에 소형 플레이어가 위치해야 함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소형 플레이어는 탭을 전환하여도 플레이가 멈추지 않아야 함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제작 방식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: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ContainerView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와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StackView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를 이용해서 뷰 영역과 탭바 영역을 나눔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다른 탭으로 이동하여도 쌓인 뷰가 사라지지 않는 탭바의 특성을 고려하여서 각 탭에 하나의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ContainerView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부여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연속으로 동일한 탭을 선택할 경우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해당 탭의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rootViewController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로 이동해야 하는 것을 고려하여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ContainerView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최상단에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UINavigationController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추가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989B8-7469-BB4A-8CB4-03505D854F0E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5CAFBB-4DEB-644C-A6E1-E43A206698CA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C4D7C2-B1C6-0347-80D1-5CCA47394855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A9171-6C30-914F-BBD5-D6021FDF6B60}"/>
              </a:ext>
            </a:extLst>
          </p:cNvPr>
          <p:cNvSpPr txBox="1"/>
          <p:nvPr/>
        </p:nvSpPr>
        <p:spPr>
          <a:xfrm>
            <a:off x="3465048" y="408610"/>
            <a:ext cx="405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TabBar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커스터마이징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F1E36-4824-8340-A3F5-0609302B0FF4}"/>
              </a:ext>
            </a:extLst>
          </p:cNvPr>
          <p:cNvSpPr txBox="1"/>
          <p:nvPr/>
        </p:nvSpPr>
        <p:spPr>
          <a:xfrm>
            <a:off x="975453" y="1467138"/>
            <a:ext cx="972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UIT" pitchFamily="2" charset="-127"/>
                <a:ea typeface="SUIT" pitchFamily="2" charset="-127"/>
              </a:rPr>
              <a:t>UITabBarController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를 사용하지 않고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 직접 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TabBar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를 제작</a:t>
            </a:r>
          </a:p>
        </p:txBody>
      </p:sp>
    </p:spTree>
    <p:extLst>
      <p:ext uri="{BB962C8B-B14F-4D97-AF65-F5344CB8AC3E}">
        <p14:creationId xmlns:p14="http://schemas.microsoft.com/office/powerpoint/2010/main" val="64781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C04C9C-E6DF-2D42-9E0D-B77A4582A928}"/>
              </a:ext>
            </a:extLst>
          </p:cNvPr>
          <p:cNvGrpSpPr/>
          <p:nvPr/>
        </p:nvGrpSpPr>
        <p:grpSpPr>
          <a:xfrm>
            <a:off x="6207245" y="1365205"/>
            <a:ext cx="2904248" cy="4846856"/>
            <a:chOff x="6145460" y="1550398"/>
            <a:chExt cx="2904248" cy="484685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5082E29-458D-B746-958E-A703830159D5}"/>
                </a:ext>
              </a:extLst>
            </p:cNvPr>
            <p:cNvGrpSpPr/>
            <p:nvPr/>
          </p:nvGrpSpPr>
          <p:grpSpPr>
            <a:xfrm>
              <a:off x="6571130" y="1681124"/>
              <a:ext cx="1995191" cy="4318094"/>
              <a:chOff x="6331644" y="1483335"/>
              <a:chExt cx="1995191" cy="431809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BCBD550-EBC9-E143-9614-0468C5DB7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1644" y="1483335"/>
                <a:ext cx="1995191" cy="4318094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96055C2-A1AC-0344-B05D-4572AF776523}"/>
                  </a:ext>
                </a:extLst>
              </p:cNvPr>
              <p:cNvSpPr/>
              <p:nvPr/>
            </p:nvSpPr>
            <p:spPr>
              <a:xfrm>
                <a:off x="6331644" y="1520825"/>
                <a:ext cx="1995191" cy="187563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BB29782-6890-2F40-AE51-FAF93D81A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5460" y="1550398"/>
              <a:ext cx="2904248" cy="484685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918EE42-5288-DE4F-8521-929D83607639}"/>
              </a:ext>
            </a:extLst>
          </p:cNvPr>
          <p:cNvGrpSpPr/>
          <p:nvPr/>
        </p:nvGrpSpPr>
        <p:grpSpPr>
          <a:xfrm>
            <a:off x="3597170" y="1365205"/>
            <a:ext cx="2904248" cy="4846856"/>
            <a:chOff x="3535385" y="1550398"/>
            <a:chExt cx="2904248" cy="48468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D862BC2-B0DF-484B-B648-914359CDAB1D}"/>
                </a:ext>
              </a:extLst>
            </p:cNvPr>
            <p:cNvGrpSpPr/>
            <p:nvPr/>
          </p:nvGrpSpPr>
          <p:grpSpPr>
            <a:xfrm>
              <a:off x="3961056" y="1695089"/>
              <a:ext cx="1995190" cy="4318094"/>
              <a:chOff x="3697405" y="1420425"/>
              <a:chExt cx="2035180" cy="440464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DC75DF5-4EA2-7F41-9181-175B8E688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7405" y="1420425"/>
                <a:ext cx="2035180" cy="4404642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1EBFF05-C584-494F-8AA3-58FF96837315}"/>
                  </a:ext>
                </a:extLst>
              </p:cNvPr>
              <p:cNvSpPr/>
              <p:nvPr/>
            </p:nvSpPr>
            <p:spPr>
              <a:xfrm>
                <a:off x="3697405" y="1482969"/>
                <a:ext cx="2035180" cy="158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332BD92-9FB9-8D4B-822E-4C1F407E2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5385" y="1550398"/>
              <a:ext cx="2904248" cy="484685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8C71BE-7576-FF4D-B7DF-52BBF396DDF4}"/>
              </a:ext>
            </a:extLst>
          </p:cNvPr>
          <p:cNvGrpSpPr/>
          <p:nvPr/>
        </p:nvGrpSpPr>
        <p:grpSpPr>
          <a:xfrm>
            <a:off x="8817320" y="1365205"/>
            <a:ext cx="2904248" cy="4846856"/>
            <a:chOff x="8877774" y="1550398"/>
            <a:chExt cx="2904248" cy="4846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B64B66F-02F0-4D4B-A9E7-3A2D167D4D0A}"/>
                </a:ext>
              </a:extLst>
            </p:cNvPr>
            <p:cNvGrpSpPr/>
            <p:nvPr/>
          </p:nvGrpSpPr>
          <p:grpSpPr>
            <a:xfrm>
              <a:off x="9304674" y="1686802"/>
              <a:ext cx="1994942" cy="4317556"/>
              <a:chOff x="9065188" y="1483634"/>
              <a:chExt cx="1994942" cy="431755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056F88B-8681-4642-8B32-F12F4A91A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65188" y="1483634"/>
                <a:ext cx="1994942" cy="4317556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DD8AAF2-4D3A-5244-BB43-FD7085CC3E53}"/>
                  </a:ext>
                </a:extLst>
              </p:cNvPr>
              <p:cNvSpPr/>
              <p:nvPr/>
            </p:nvSpPr>
            <p:spPr>
              <a:xfrm>
                <a:off x="9072081" y="1515446"/>
                <a:ext cx="1982912" cy="187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5D56F41-BACF-2147-BA62-BCEB64471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7774" y="1550398"/>
              <a:ext cx="2904248" cy="4846856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BC3A5A-2244-BA4A-AFC5-EB71C10F9F5C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6F2C49-5513-4343-9564-E83CC252E4DA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3F860DC4-0A24-5A48-8558-424791A6699B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81C3684-C91E-E24F-9408-A00D074000E7}"/>
              </a:ext>
            </a:extLst>
          </p:cNvPr>
          <p:cNvSpPr txBox="1"/>
          <p:nvPr/>
        </p:nvSpPr>
        <p:spPr>
          <a:xfrm>
            <a:off x="3465048" y="408610"/>
            <a:ext cx="405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TabBar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커스터마이징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CE0DC8C-830E-6B4F-9AAF-D545C05BAE15}"/>
              </a:ext>
            </a:extLst>
          </p:cNvPr>
          <p:cNvGrpSpPr/>
          <p:nvPr/>
        </p:nvGrpSpPr>
        <p:grpSpPr>
          <a:xfrm>
            <a:off x="987095" y="2061643"/>
            <a:ext cx="2069632" cy="3453979"/>
            <a:chOff x="888950" y="2419901"/>
            <a:chExt cx="2304967" cy="384672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0A4C5E8-2D76-6945-98D0-1600D9314326}"/>
                </a:ext>
              </a:extLst>
            </p:cNvPr>
            <p:cNvGrpSpPr/>
            <p:nvPr/>
          </p:nvGrpSpPr>
          <p:grpSpPr>
            <a:xfrm>
              <a:off x="1228742" y="5495017"/>
              <a:ext cx="1586338" cy="459196"/>
              <a:chOff x="4511618" y="5940740"/>
              <a:chExt cx="3168763" cy="91725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FF7A37F-7397-3E40-B21F-B492B759A4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6625"/>
              <a:stretch/>
            </p:blipFill>
            <p:spPr>
              <a:xfrm>
                <a:off x="4511618" y="5940740"/>
                <a:ext cx="3168763" cy="917259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FC20887-15F4-3A4C-B916-4315152FC0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4849" t="88415" r="6239" b="4781"/>
              <a:stretch/>
            </p:blipFill>
            <p:spPr>
              <a:xfrm>
                <a:off x="6890327" y="6063458"/>
                <a:ext cx="599267" cy="466651"/>
              </a:xfrm>
              <a:prstGeom prst="rect">
                <a:avLst/>
              </a:prstGeom>
            </p:spPr>
          </p:pic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D1FBD5E-9532-9448-B96C-5EB9918EAB35}"/>
                </a:ext>
              </a:extLst>
            </p:cNvPr>
            <p:cNvSpPr/>
            <p:nvPr/>
          </p:nvSpPr>
          <p:spPr>
            <a:xfrm>
              <a:off x="1219398" y="2701894"/>
              <a:ext cx="1595681" cy="2819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951646-88EA-A64C-B9C7-BFA943384E66}"/>
                </a:ext>
              </a:extLst>
            </p:cNvPr>
            <p:cNvSpPr txBox="1"/>
            <p:nvPr/>
          </p:nvSpPr>
          <p:spPr>
            <a:xfrm>
              <a:off x="1342154" y="4081654"/>
              <a:ext cx="13501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SUIT" pitchFamily="2" charset="-127"/>
                </a:rPr>
                <a:t>ContainerView</a:t>
              </a:r>
              <a:endParaRPr lang="ko-KR" altLang="en-US" sz="1100" dirty="0">
                <a:solidFill>
                  <a:schemeClr val="bg1"/>
                </a:solidFill>
                <a:latin typeface="+mj-lt"/>
                <a:ea typeface="SUIT" pitchFamily="2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6F3E8D-EBF6-D241-AB01-6DC73EEB2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950" y="2419901"/>
              <a:ext cx="2304967" cy="384672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C3D51C-4CD1-414E-A289-C76DC3417FC6}"/>
              </a:ext>
            </a:extLst>
          </p:cNvPr>
          <p:cNvSpPr txBox="1"/>
          <p:nvPr/>
        </p:nvSpPr>
        <p:spPr>
          <a:xfrm>
            <a:off x="3938766" y="6027174"/>
            <a:ext cx="2221056" cy="65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atin typeface="SUIT" pitchFamily="2" charset="-127"/>
                <a:ea typeface="SUIT" pitchFamily="2" charset="-127"/>
              </a:rPr>
              <a:t>홈탭</a:t>
            </a:r>
            <a:endParaRPr lang="en-US" altLang="ko-KR" sz="1050" dirty="0"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latin typeface="SUIT" pitchFamily="2" charset="-127"/>
                <a:ea typeface="SUIT" pitchFamily="2" charset="-127"/>
              </a:rPr>
              <a:t>HomeContainerView</a:t>
            </a: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latin typeface="SUIT" pitchFamily="2" charset="-127"/>
                <a:ea typeface="SUIT" pitchFamily="2" charset="-127"/>
              </a:rPr>
              <a:t>&gt; HomeNavigationController</a:t>
            </a:r>
            <a:endParaRPr lang="ko-KR" altLang="en-US" sz="10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134AAD-254A-704C-B8D6-AE04B0C5EB16}"/>
              </a:ext>
            </a:extLst>
          </p:cNvPr>
          <p:cNvSpPr txBox="1"/>
          <p:nvPr/>
        </p:nvSpPr>
        <p:spPr>
          <a:xfrm>
            <a:off x="6570755" y="6027174"/>
            <a:ext cx="2221056" cy="456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atin typeface="SUIT" pitchFamily="2" charset="-127"/>
                <a:ea typeface="SUIT" pitchFamily="2" charset="-127"/>
              </a:rPr>
              <a:t>생성탭</a:t>
            </a:r>
            <a:endParaRPr lang="en-US" altLang="ko-KR" sz="1050" dirty="0"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latin typeface="SUIT" pitchFamily="2" charset="-127"/>
                <a:ea typeface="SUIT" pitchFamily="2" charset="-127"/>
              </a:rPr>
              <a:t>Modal(overFullScreen)</a:t>
            </a:r>
            <a:endParaRPr lang="ko-KR" altLang="en-US" sz="10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401B52-7FF4-5444-B8C2-FA1C08A3A30E}"/>
              </a:ext>
            </a:extLst>
          </p:cNvPr>
          <p:cNvSpPr txBox="1"/>
          <p:nvPr/>
        </p:nvSpPr>
        <p:spPr>
          <a:xfrm>
            <a:off x="9153318" y="6027174"/>
            <a:ext cx="2221056" cy="64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latin typeface="SUIT" pitchFamily="2" charset="-127"/>
                <a:ea typeface="SUIT" pitchFamily="2" charset="-127"/>
              </a:rPr>
              <a:t>마이탭</a:t>
            </a:r>
            <a:endParaRPr lang="en-US" altLang="ko-KR" sz="1050" dirty="0"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latin typeface="SUIT" pitchFamily="2" charset="-127"/>
                <a:ea typeface="SUIT" pitchFamily="2" charset="-127"/>
              </a:rPr>
              <a:t>MyContainerView</a:t>
            </a: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latin typeface="SUIT" pitchFamily="2" charset="-127"/>
                <a:ea typeface="SUIT" pitchFamily="2" charset="-127"/>
              </a:rPr>
              <a:t>&gt; MyPageNavigationController</a:t>
            </a:r>
            <a:endParaRPr lang="ko-KR" altLang="en-US" sz="1000" dirty="0">
              <a:latin typeface="SUIT" pitchFamily="2" charset="-127"/>
              <a:ea typeface="SUIT" pitchFamily="2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7F18B24D-D513-0740-9812-4CF13BFD06E2}"/>
              </a:ext>
            </a:extLst>
          </p:cNvPr>
          <p:cNvCxnSpPr>
            <a:cxnSpLocks/>
          </p:cNvCxnSpPr>
          <p:nvPr/>
        </p:nvCxnSpPr>
        <p:spPr>
          <a:xfrm>
            <a:off x="1531766" y="5064270"/>
            <a:ext cx="2696606" cy="334618"/>
          </a:xfrm>
          <a:prstGeom prst="bentConnector3">
            <a:avLst>
              <a:gd name="adj1" fmla="val -226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CD89CDB0-988D-1E4B-80C5-D8E4B29E8681}"/>
              </a:ext>
            </a:extLst>
          </p:cNvPr>
          <p:cNvCxnSpPr>
            <a:cxnSpLocks/>
          </p:cNvCxnSpPr>
          <p:nvPr/>
        </p:nvCxnSpPr>
        <p:spPr>
          <a:xfrm flipV="1">
            <a:off x="2484934" y="3859481"/>
            <a:ext cx="6902510" cy="1018475"/>
          </a:xfrm>
          <a:prstGeom prst="bentConnector3">
            <a:avLst>
              <a:gd name="adj1" fmla="val -117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2D87E1BF-D605-A344-A248-EE5DD47F3F66}"/>
              </a:ext>
            </a:extLst>
          </p:cNvPr>
          <p:cNvCxnSpPr>
            <a:cxnSpLocks/>
          </p:cNvCxnSpPr>
          <p:nvPr/>
        </p:nvCxnSpPr>
        <p:spPr>
          <a:xfrm flipV="1">
            <a:off x="2000185" y="4730569"/>
            <a:ext cx="4673419" cy="143642"/>
          </a:xfrm>
          <a:prstGeom prst="bentConnector3">
            <a:avLst>
              <a:gd name="adj1" fmla="val -138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3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727EFC-BE49-1B4B-B1DF-0235BE3713E0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FCA7A-5C31-0A41-9E9D-FBC66B686C51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F07845CC-40CD-5B48-85EB-C734BB383817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D8AC77-0886-AF4E-8C6F-DB4EAC9E2CB2}"/>
              </a:ext>
            </a:extLst>
          </p:cNvPr>
          <p:cNvSpPr txBox="1"/>
          <p:nvPr/>
        </p:nvSpPr>
        <p:spPr>
          <a:xfrm>
            <a:off x="3465048" y="408610"/>
            <a:ext cx="405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TabBar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커스터마이징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C614BB4-1701-8B46-83BF-BE2939BBF56D}"/>
              </a:ext>
            </a:extLst>
          </p:cNvPr>
          <p:cNvGrpSpPr/>
          <p:nvPr/>
        </p:nvGrpSpPr>
        <p:grpSpPr>
          <a:xfrm>
            <a:off x="1008047" y="1475631"/>
            <a:ext cx="2956263" cy="4869007"/>
            <a:chOff x="1308989" y="1475631"/>
            <a:chExt cx="2956263" cy="486900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777F5B8-EFFD-FD4B-A51A-297E2C048D75}"/>
                </a:ext>
              </a:extLst>
            </p:cNvPr>
            <p:cNvGrpSpPr/>
            <p:nvPr/>
          </p:nvGrpSpPr>
          <p:grpSpPr>
            <a:xfrm>
              <a:off x="1308989" y="1475631"/>
              <a:ext cx="2904248" cy="4846857"/>
              <a:chOff x="2571990" y="1493744"/>
              <a:chExt cx="2304967" cy="3846726"/>
            </a:xfrm>
            <a:scene3d>
              <a:camera prst="isometricOffAxis1Right"/>
              <a:lightRig rig="threePt" dir="t"/>
            </a:scene3d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64F5720-BEBF-8D4D-93E3-58A0DC9B8138}"/>
                  </a:ext>
                </a:extLst>
              </p:cNvPr>
              <p:cNvGrpSpPr/>
              <p:nvPr/>
            </p:nvGrpSpPr>
            <p:grpSpPr>
              <a:xfrm>
                <a:off x="2911782" y="4568860"/>
                <a:ext cx="1586338" cy="459196"/>
                <a:chOff x="4511618" y="5940740"/>
                <a:chExt cx="3168763" cy="917259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FF21DF73-5250-1B4D-9E9B-DCAFF1FC0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86625"/>
                <a:stretch/>
              </p:blipFill>
              <p:spPr>
                <a:xfrm>
                  <a:off x="4511618" y="5940740"/>
                  <a:ext cx="3168763" cy="917259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B23A69EE-4650-0748-9132-4F38D0615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4849" t="88415" r="6239" b="4781"/>
                <a:stretch/>
              </p:blipFill>
              <p:spPr>
                <a:xfrm>
                  <a:off x="6890327" y="6063458"/>
                  <a:ext cx="599267" cy="466651"/>
                </a:xfrm>
                <a:prstGeom prst="rect">
                  <a:avLst/>
                </a:prstGeom>
              </p:spPr>
            </p:pic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66451F8-410F-664A-9D6D-6015808A8B13}"/>
                  </a:ext>
                </a:extLst>
              </p:cNvPr>
              <p:cNvSpPr/>
              <p:nvPr/>
            </p:nvSpPr>
            <p:spPr>
              <a:xfrm>
                <a:off x="2902438" y="1775737"/>
                <a:ext cx="1595681" cy="28194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9B0466-4950-B848-B17C-2F435421E290}"/>
                  </a:ext>
                </a:extLst>
              </p:cNvPr>
              <p:cNvSpPr txBox="1"/>
              <p:nvPr/>
            </p:nvSpPr>
            <p:spPr>
              <a:xfrm>
                <a:off x="3025194" y="3155497"/>
                <a:ext cx="13501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SUIT" pitchFamily="2" charset="-127"/>
                  </a:rPr>
                  <a:t>ContainerView</a:t>
                </a:r>
                <a:endParaRPr lang="ko-KR" altLang="en-US" sz="1100" dirty="0">
                  <a:solidFill>
                    <a:schemeClr val="bg1"/>
                  </a:solidFill>
                  <a:latin typeface="+mj-lt"/>
                  <a:ea typeface="SUIT" pitchFamily="2" charset="-127"/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A9986F6-8B26-434B-8FC1-06B033350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990" y="1493744"/>
                <a:ext cx="2304967" cy="3846726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F19F16-B487-F645-A663-D9AD81BF7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6473" y="2018778"/>
              <a:ext cx="1998779" cy="4325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0EBF7DF-9B87-DA47-905C-4E5B2F71BE7A}"/>
              </a:ext>
            </a:extLst>
          </p:cNvPr>
          <p:cNvGrpSpPr/>
          <p:nvPr/>
        </p:nvGrpSpPr>
        <p:grpSpPr>
          <a:xfrm>
            <a:off x="4505431" y="1570703"/>
            <a:ext cx="2904248" cy="4846857"/>
            <a:chOff x="4806373" y="1570703"/>
            <a:chExt cx="2904248" cy="484685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2F7C3BF-2290-B84D-B3E0-1E2AB35889CD}"/>
                </a:ext>
              </a:extLst>
            </p:cNvPr>
            <p:cNvGrpSpPr/>
            <p:nvPr/>
          </p:nvGrpSpPr>
          <p:grpSpPr>
            <a:xfrm>
              <a:off x="4806373" y="1570703"/>
              <a:ext cx="2904248" cy="4846857"/>
              <a:chOff x="888950" y="2419901"/>
              <a:chExt cx="2304967" cy="384672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F7E0A594-96C5-6843-BA17-0A240FDFF562}"/>
                  </a:ext>
                </a:extLst>
              </p:cNvPr>
              <p:cNvGrpSpPr/>
              <p:nvPr/>
            </p:nvGrpSpPr>
            <p:grpSpPr>
              <a:xfrm>
                <a:off x="1228742" y="5495017"/>
                <a:ext cx="1586338" cy="459196"/>
                <a:chOff x="4511618" y="5940740"/>
                <a:chExt cx="3168763" cy="917259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27654921-E99F-6F41-967D-431D7ED14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86625"/>
                <a:stretch/>
              </p:blipFill>
              <p:spPr>
                <a:xfrm>
                  <a:off x="4511618" y="5940740"/>
                  <a:ext cx="3168763" cy="917259"/>
                </a:xfrm>
                <a:prstGeom prst="rect">
                  <a:avLst/>
                </a:prstGeom>
              </p:spPr>
            </p:pic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00FFD078-F383-6548-BC83-A173AB1459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4849" t="88415" r="6239" b="4781"/>
                <a:stretch/>
              </p:blipFill>
              <p:spPr>
                <a:xfrm>
                  <a:off x="6890327" y="6063458"/>
                  <a:ext cx="599267" cy="466651"/>
                </a:xfrm>
                <a:prstGeom prst="rect">
                  <a:avLst/>
                </a:prstGeom>
              </p:spPr>
            </p:pic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DC9EC26-9D35-A842-B843-277F75950863}"/>
                  </a:ext>
                </a:extLst>
              </p:cNvPr>
              <p:cNvSpPr/>
              <p:nvPr/>
            </p:nvSpPr>
            <p:spPr>
              <a:xfrm>
                <a:off x="1219398" y="2701894"/>
                <a:ext cx="1595681" cy="28194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F58F5A5-80E0-4644-BDA4-CD4AA7477C71}"/>
                  </a:ext>
                </a:extLst>
              </p:cNvPr>
              <p:cNvSpPr txBox="1"/>
              <p:nvPr/>
            </p:nvSpPr>
            <p:spPr>
              <a:xfrm>
                <a:off x="1342154" y="4081654"/>
                <a:ext cx="13501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+mj-lt"/>
                    <a:ea typeface="SUIT" pitchFamily="2" charset="-127"/>
                  </a:rPr>
                  <a:t>ContainerView</a:t>
                </a:r>
                <a:endParaRPr lang="ko-KR" altLang="en-US" sz="1100" dirty="0">
                  <a:solidFill>
                    <a:schemeClr val="bg1"/>
                  </a:solidFill>
                  <a:latin typeface="+mj-lt"/>
                  <a:ea typeface="SUIT" pitchFamily="2" charset="-127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EB377CB-1284-6349-B60C-C2C74B7E9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950" y="2419901"/>
                <a:ext cx="2304967" cy="3846726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DA55BC2-520C-FA46-97C4-40F08CE15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1000"/>
            </a:blip>
            <a:srcRect t="79645" b="12726"/>
            <a:stretch/>
          </p:blipFill>
          <p:spPr>
            <a:xfrm>
              <a:off x="5234509" y="5152076"/>
              <a:ext cx="1984543" cy="3276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69FC2AC-A4C1-E241-8B78-D506131EF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9645" r="69099" b="12726"/>
            <a:stretch/>
          </p:blipFill>
          <p:spPr>
            <a:xfrm>
              <a:off x="5234509" y="5152076"/>
              <a:ext cx="613237" cy="327684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C875F0-A4C8-C046-AB97-31562A47E7BA}"/>
              </a:ext>
            </a:extLst>
          </p:cNvPr>
          <p:cNvSpPr txBox="1"/>
          <p:nvPr/>
        </p:nvSpPr>
        <p:spPr>
          <a:xfrm>
            <a:off x="7622514" y="2708533"/>
            <a:ext cx="3986893" cy="169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탭 위에 쌓이는 기본 플레이어 상태에서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pull-down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을 할 경우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자연스럽게 소형화가 되면서 탭바가 보이고 영상이 끊기지 않음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r>
              <a:rPr lang="en-US" altLang="ko-KR" sz="1200" dirty="0">
                <a:latin typeface="SUIT" pitchFamily="2" charset="-127"/>
                <a:ea typeface="SUIT" pitchFamily="2" charset="-127"/>
              </a:rPr>
              <a:t>(</a:t>
            </a:r>
            <a:r>
              <a:rPr lang="ko-KR" altLang="en-US" sz="1200" dirty="0">
                <a:latin typeface="SUIT" pitchFamily="2" charset="-127"/>
                <a:ea typeface="SUIT" pitchFamily="2" charset="-127"/>
              </a:rPr>
              <a:t>비디오 플레이어 제스처는 추후 페이지에서 확인 가능</a:t>
            </a:r>
            <a:r>
              <a:rPr lang="en-US" altLang="ko-KR" sz="1200" dirty="0">
                <a:latin typeface="SUIT" pitchFamily="2" charset="-127"/>
                <a:ea typeface="SUIT" pitchFamily="2" charset="-127"/>
              </a:rPr>
              <a:t>)</a:t>
            </a:r>
            <a:br>
              <a:rPr lang="en-US" altLang="ko-KR" sz="1200" dirty="0">
                <a:latin typeface="SUIT" pitchFamily="2" charset="-127"/>
                <a:ea typeface="SUIT" pitchFamily="2" charset="-127"/>
              </a:rPr>
            </a:br>
            <a:endParaRPr lang="en-US" altLang="ko-KR" sz="12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탭을 이동하여도 끊기지 않는 소형 플레이어 </a:t>
            </a:r>
          </a:p>
        </p:txBody>
      </p:sp>
    </p:spTree>
    <p:extLst>
      <p:ext uri="{BB962C8B-B14F-4D97-AF65-F5344CB8AC3E}">
        <p14:creationId xmlns:p14="http://schemas.microsoft.com/office/powerpoint/2010/main" val="366144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244296-A00B-AC46-8F6E-77FAEEA5C9E7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ECD2F0-EA12-6A4E-B6FF-1DD941136D40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2F32200-4E0A-8C43-B764-5441218A2170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6EC6A7-214D-2846-994D-4D336FF895A8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WebRTC (mediasoup)</a:t>
            </a:r>
            <a:endParaRPr kumimoji="1" lang="ko-KR" altLang="en-US" sz="28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D67F78-5402-E14F-969C-51A3321D589E}"/>
              </a:ext>
            </a:extLst>
          </p:cNvPr>
          <p:cNvSpPr txBox="1"/>
          <p:nvPr/>
        </p:nvSpPr>
        <p:spPr>
          <a:xfrm>
            <a:off x="1363287" y="1467138"/>
            <a:ext cx="9338167" cy="424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mediasoup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에서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iOS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라이브러리를 공식적으로 제공하고 있지 않아서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third party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로 제공 중인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mediasoup-ios-client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 라이브러리를 사용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Objective-c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로 작성된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mediasoup-ios-client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의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Swift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사용 예시를 참고하여서 제작하였는데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해당 예시에서 사용하는 서버 및 통신 방법이 우리가 사용하고자 하는 방식과 상이하여서 프론트엔드 팀원과 함께 통신 과정을 분석하여 수정 및 적용함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Consume(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방송 시청자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의 경우 성공적으로 연결 완료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Produce(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방송 스트리머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의 경우 라이브러리가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mediasoup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의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C++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코드와 통신하는 과정에서 이슈가 발생하였음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.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이를 해결하기 위해서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Pod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자체를 수정하여 사용하려고 시도하였으나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현재는 시간 상의 이유로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SFSafariViewController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를 사용하여서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produce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를 실행하기로 함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Produce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화면 중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방송 화면은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Web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을 이용하고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채팅은 앱에서 통신하며 보여주고 있음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23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78856A-DA3F-8E43-B86A-0C49F762B89B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C2EC6-6EA8-F743-A1FC-1C749A4B7B6F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0BFC08A-A7FA-1345-BFD0-D5E4A12DDF3D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0D07E5-B9E1-4F43-ADA9-949A69BE8015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WebRTC (mediasoup)</a:t>
            </a:r>
            <a:endParaRPr kumimoji="1" lang="ko-KR" altLang="en-US" sz="28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C2C5E-2005-B747-95EA-2DE22FBF6CCA}"/>
              </a:ext>
            </a:extLst>
          </p:cNvPr>
          <p:cNvSpPr txBox="1"/>
          <p:nvPr/>
        </p:nvSpPr>
        <p:spPr>
          <a:xfrm>
            <a:off x="7141779" y="3086998"/>
            <a:ext cx="3748861" cy="125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Consume (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방송 시청자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mediasoup-ios-client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를 이용해서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native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로 시청 구현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98F94C5-C03D-F645-99E8-E3DD7EEA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724" y="1476110"/>
            <a:ext cx="2904248" cy="48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4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DB5A32-77CD-3A4C-AB86-B9FA554401DA}"/>
              </a:ext>
            </a:extLst>
          </p:cNvPr>
          <p:cNvGrpSpPr/>
          <p:nvPr/>
        </p:nvGrpSpPr>
        <p:grpSpPr>
          <a:xfrm>
            <a:off x="4389505" y="1607343"/>
            <a:ext cx="2017922" cy="4367291"/>
            <a:chOff x="4001879" y="1607343"/>
            <a:chExt cx="2017922" cy="436729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91EAB62-D9A1-4942-9332-EA5FA6370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1879" y="1607343"/>
              <a:ext cx="2017922" cy="4367291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F87B58-4FF6-E742-BA6C-C9C9C31F7437}"/>
                </a:ext>
              </a:extLst>
            </p:cNvPr>
            <p:cNvSpPr/>
            <p:nvPr/>
          </p:nvSpPr>
          <p:spPr>
            <a:xfrm>
              <a:off x="4001879" y="1616828"/>
              <a:ext cx="2017922" cy="190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78856A-DA3F-8E43-B86A-0C49F762B89B}"/>
              </a:ext>
            </a:extLst>
          </p:cNvPr>
          <p:cNvSpPr/>
          <p:nvPr/>
        </p:nvSpPr>
        <p:spPr>
          <a:xfrm>
            <a:off x="-1" y="0"/>
            <a:ext cx="36174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C2EC6-6EA8-F743-A1FC-1C749A4B7B6F}"/>
              </a:ext>
            </a:extLst>
          </p:cNvPr>
          <p:cNvSpPr txBox="1"/>
          <p:nvPr/>
        </p:nvSpPr>
        <p:spPr>
          <a:xfrm>
            <a:off x="677411" y="284692"/>
            <a:ext cx="26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SUIT" pitchFamily="2" charset="-127"/>
                <a:ea typeface="SUIT" pitchFamily="2" charset="-127"/>
              </a:rPr>
              <a:t>3.</a:t>
            </a:r>
            <a:r>
              <a:rPr kumimoji="1" lang="ko-KR" altLang="en-US" sz="4000" b="1" dirty="0">
                <a:latin typeface="SUIT" pitchFamily="2" charset="-127"/>
                <a:ea typeface="SUIT" pitchFamily="2" charset="-127"/>
              </a:rPr>
              <a:t> 주요 기능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0BFC08A-A7FA-1345-BFD0-D5E4A12DDF3D}"/>
              </a:ext>
            </a:extLst>
          </p:cNvPr>
          <p:cNvCxnSpPr>
            <a:cxnSpLocks/>
          </p:cNvCxnSpPr>
          <p:nvPr/>
        </p:nvCxnSpPr>
        <p:spPr>
          <a:xfrm>
            <a:off x="748805" y="992578"/>
            <a:ext cx="24733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0D07E5-B9E1-4F43-ADA9-949A69BE8015}"/>
              </a:ext>
            </a:extLst>
          </p:cNvPr>
          <p:cNvSpPr txBox="1"/>
          <p:nvPr/>
        </p:nvSpPr>
        <p:spPr>
          <a:xfrm>
            <a:off x="3465048" y="408610"/>
            <a:ext cx="47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kumimoji="1" lang="ko-KR" altLang="en-US" sz="2800" b="1" dirty="0">
                <a:latin typeface="SUIT" pitchFamily="2" charset="-127"/>
                <a:ea typeface="SUIT" pitchFamily="2" charset="-127"/>
              </a:rPr>
              <a:t> </a:t>
            </a:r>
            <a:r>
              <a:rPr kumimoji="1" lang="en-US" altLang="ko-KR" sz="2800" b="1" dirty="0">
                <a:latin typeface="SUIT" pitchFamily="2" charset="-127"/>
                <a:ea typeface="SUIT" pitchFamily="2" charset="-127"/>
              </a:rPr>
              <a:t>WebRTC (mediasoup)</a:t>
            </a:r>
            <a:endParaRPr kumimoji="1" lang="ko-KR" altLang="en-US" sz="28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C2C5E-2005-B747-95EA-2DE22FBF6CCA}"/>
              </a:ext>
            </a:extLst>
          </p:cNvPr>
          <p:cNvSpPr txBox="1"/>
          <p:nvPr/>
        </p:nvSpPr>
        <p:spPr>
          <a:xfrm>
            <a:off x="7141778" y="2682826"/>
            <a:ext cx="4308099" cy="213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Produce (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방송 스트리머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)</a:t>
            </a:r>
            <a:br>
              <a:rPr lang="en-US" altLang="ko-KR" sz="1600" dirty="0">
                <a:latin typeface="SUIT" pitchFamily="2" charset="-127"/>
                <a:ea typeface="SUIT" pitchFamily="2" charset="-127"/>
              </a:rPr>
            </a:b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UIT" pitchFamily="2" charset="-127"/>
                <a:ea typeface="SUIT" pitchFamily="2" charset="-127"/>
              </a:rPr>
              <a:t>room-service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와 통신 성공 후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, SFSafariViewController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에 연결하여서 방송 화면은 웹으로 연결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실시간 채팅의 경우 앱에서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native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로 따로 연결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B9814C-08AA-844C-948E-1C39ED41A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724" y="1476110"/>
            <a:ext cx="2904248" cy="484685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76AE00-FF15-C445-996B-2BA75278E14A}"/>
              </a:ext>
            </a:extLst>
          </p:cNvPr>
          <p:cNvSpPr/>
          <p:nvPr/>
        </p:nvSpPr>
        <p:spPr>
          <a:xfrm>
            <a:off x="4426226" y="1962615"/>
            <a:ext cx="1981201" cy="341927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DE5A15-417E-9647-9487-FD518A0FA802}"/>
              </a:ext>
            </a:extLst>
          </p:cNvPr>
          <p:cNvSpPr txBox="1"/>
          <p:nvPr/>
        </p:nvSpPr>
        <p:spPr>
          <a:xfrm>
            <a:off x="1792179" y="2923751"/>
            <a:ext cx="15801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SUIT" pitchFamily="2" charset="-127"/>
                <a:ea typeface="SUIT" pitchFamily="2" charset="-127"/>
              </a:rPr>
              <a:t>웹을 이용한 부분</a:t>
            </a:r>
            <a:br>
              <a:rPr kumimoji="1" lang="en-US" altLang="ko-KR" sz="1100" dirty="0">
                <a:latin typeface="SUIT" pitchFamily="2" charset="-127"/>
                <a:ea typeface="SUIT" pitchFamily="2" charset="-127"/>
              </a:rPr>
            </a:br>
            <a:endParaRPr kumimoji="1" lang="en-US" altLang="ko-KR" sz="1100" dirty="0">
              <a:latin typeface="SUIT" pitchFamily="2" charset="-127"/>
              <a:ea typeface="SUI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SUIT" pitchFamily="2" charset="-127"/>
                <a:ea typeface="SUIT" pitchFamily="2" charset="-127"/>
              </a:rPr>
              <a:t>카메라 화면</a:t>
            </a:r>
            <a:endParaRPr kumimoji="1" lang="en-US" altLang="ko-KR" sz="1100" dirty="0">
              <a:latin typeface="SUIT" pitchFamily="2" charset="-127"/>
              <a:ea typeface="SUI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SUIT" pitchFamily="2" charset="-127"/>
                <a:ea typeface="SUIT" pitchFamily="2" charset="-127"/>
              </a:rPr>
              <a:t>종료 버튼</a:t>
            </a:r>
            <a:endParaRPr kumimoji="1" lang="en-US" altLang="ko-KR" sz="1100" dirty="0">
              <a:latin typeface="SUIT" pitchFamily="2" charset="-127"/>
              <a:ea typeface="SUI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SUIT" pitchFamily="2" charset="-127"/>
                <a:ea typeface="SUIT" pitchFamily="2" charset="-127"/>
              </a:rPr>
              <a:t>카메라 전환 버튼</a:t>
            </a: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805C177-EC64-C548-BE22-FDAC44C69640}"/>
              </a:ext>
            </a:extLst>
          </p:cNvPr>
          <p:cNvCxnSpPr>
            <a:cxnSpLocks/>
          </p:cNvCxnSpPr>
          <p:nvPr/>
        </p:nvCxnSpPr>
        <p:spPr>
          <a:xfrm flipH="1">
            <a:off x="2955237" y="3054835"/>
            <a:ext cx="1470989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682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612</Words>
  <Application>Microsoft Macintosh PowerPoint</Application>
  <PresentationFormat>와이드스크린</PresentationFormat>
  <Paragraphs>119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SUIT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서채희/SGS DevCamp</dc:creator>
  <cp:lastModifiedBy>서채희/SGS DevCamp</cp:lastModifiedBy>
  <cp:revision>51</cp:revision>
  <dcterms:created xsi:type="dcterms:W3CDTF">2022-02-11T08:24:15Z</dcterms:created>
  <dcterms:modified xsi:type="dcterms:W3CDTF">2022-02-11T14:19:42Z</dcterms:modified>
</cp:coreProperties>
</file>